
<file path=[Content_Types].xml><?xml version="1.0" encoding="utf-8"?>
<Types xmlns="http://schemas.openxmlformats.org/package/2006/content-types">
  <Override PartName="/ppt/slideMasters/slideMaster1.xml" ContentType="application/vnd.openxmlformats-officedocument.presentationml.slideMaster+xml"/>
  <Override PartName="/ppt/presProps.xml" ContentType="application/vnd.openxmlformats-officedocument.presentationml.presProps+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Lst>
  <p:sldSz cx="6858000" cy="9144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20"/>
    <p:restoredTop sz="94660"/>
  </p:normalViewPr>
  <p:slideViewPr>
    <p:cSldViewPr>
      <p:cViewPr varScale="1">
        <p:scale>
          <a:sx n="53" d="100"/>
          <a:sy n="53" d="100"/>
        </p:scale>
        <p:origin x="-1176" y="-96"/>
      </p:cViewPr>
      <p:guideLst>
        <p:guide orient="horz" pos="2880"/>
        <p:guide pos="216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2840572"/>
            <a:ext cx="5829300" cy="1960033"/>
          </a:xfrm>
          <a:prstGeom prst="rect">
            <a:avLst/>
          </a:prstGeom>
        </p:spPr>
        <p:txBody>
          <a:bodyPr lIns="101882" tIns="50941" rIns="101882" bIns="50941"/>
          <a:lstStyle/>
          <a:p>
            <a:r>
              <a:rPr lang="en-US" smtClean="0"/>
              <a:t>Click to edit Master title style</a:t>
            </a:r>
            <a:endParaRPr lang="en-US"/>
          </a:p>
        </p:txBody>
      </p:sp>
      <p:sp>
        <p:nvSpPr>
          <p:cNvPr id="3" name="Subtitle 2"/>
          <p:cNvSpPr>
            <a:spLocks noGrp="1"/>
          </p:cNvSpPr>
          <p:nvPr>
            <p:ph type="subTitle" idx="1"/>
          </p:nvPr>
        </p:nvSpPr>
        <p:spPr>
          <a:xfrm>
            <a:off x="1028700" y="5181600"/>
            <a:ext cx="4800600" cy="2336800"/>
          </a:xfrm>
          <a:prstGeom prst="rect">
            <a:avLst/>
          </a:prstGeom>
        </p:spPr>
        <p:txBody>
          <a:bodyPr lIns="101882" tIns="50941" rIns="101882" bIns="50941"/>
          <a:lstStyle>
            <a:lvl1pPr marL="0" indent="0" algn="ctr">
              <a:buNone/>
              <a:defRPr>
                <a:solidFill>
                  <a:schemeClr val="tx1">
                    <a:tint val="75000"/>
                  </a:schemeClr>
                </a:solidFill>
              </a:defRPr>
            </a:lvl1pPr>
            <a:lvl2pPr marL="509412" indent="0" algn="ctr">
              <a:buNone/>
              <a:defRPr>
                <a:solidFill>
                  <a:schemeClr val="tx1">
                    <a:tint val="75000"/>
                  </a:schemeClr>
                </a:solidFill>
              </a:defRPr>
            </a:lvl2pPr>
            <a:lvl3pPr marL="1018824" indent="0" algn="ctr">
              <a:buNone/>
              <a:defRPr>
                <a:solidFill>
                  <a:schemeClr val="tx1">
                    <a:tint val="75000"/>
                  </a:schemeClr>
                </a:solidFill>
              </a:defRPr>
            </a:lvl3pPr>
            <a:lvl4pPr marL="1528237" indent="0" algn="ctr">
              <a:buNone/>
              <a:defRPr>
                <a:solidFill>
                  <a:schemeClr val="tx1">
                    <a:tint val="75000"/>
                  </a:schemeClr>
                </a:solidFill>
              </a:defRPr>
            </a:lvl4pPr>
            <a:lvl5pPr marL="2037649" indent="0" algn="ctr">
              <a:buNone/>
              <a:defRPr>
                <a:solidFill>
                  <a:schemeClr val="tx1">
                    <a:tint val="75000"/>
                  </a:schemeClr>
                </a:solidFill>
              </a:defRPr>
            </a:lvl5pPr>
            <a:lvl6pPr marL="2547061" indent="0" algn="ctr">
              <a:buNone/>
              <a:defRPr>
                <a:solidFill>
                  <a:schemeClr val="tx1">
                    <a:tint val="75000"/>
                  </a:schemeClr>
                </a:solidFill>
              </a:defRPr>
            </a:lvl6pPr>
            <a:lvl7pPr marL="3056473" indent="0" algn="ctr">
              <a:buNone/>
              <a:defRPr>
                <a:solidFill>
                  <a:schemeClr val="tx1">
                    <a:tint val="75000"/>
                  </a:schemeClr>
                </a:solidFill>
              </a:defRPr>
            </a:lvl7pPr>
            <a:lvl8pPr marL="3565886" indent="0" algn="ctr">
              <a:buNone/>
              <a:defRPr>
                <a:solidFill>
                  <a:schemeClr val="tx1">
                    <a:tint val="75000"/>
                  </a:schemeClr>
                </a:solidFill>
              </a:defRPr>
            </a:lvl8pPr>
            <a:lvl9pPr marL="407529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343182" y="8475808"/>
            <a:ext cx="1599640" cy="486352"/>
          </a:xfrm>
          <a:prstGeom prst="rect">
            <a:avLst/>
          </a:prstGeom>
        </p:spPr>
        <p:txBody>
          <a:bodyPr lIns="101882" tIns="50941" rIns="101882" bIns="50941"/>
          <a:lstStyle>
            <a:lvl1pPr>
              <a:defRPr>
                <a:ea typeface="Arial" charset="0"/>
              </a:defRPr>
            </a:lvl1pPr>
          </a:lstStyle>
          <a:p>
            <a:pPr>
              <a:defRPr/>
            </a:pPr>
            <a:endParaRPr lang="en-US"/>
          </a:p>
        </p:txBody>
      </p:sp>
      <p:sp>
        <p:nvSpPr>
          <p:cNvPr id="5" name="Footer Placeholder 4"/>
          <p:cNvSpPr>
            <a:spLocks noGrp="1"/>
          </p:cNvSpPr>
          <p:nvPr>
            <p:ph type="ftr" sz="quarter" idx="11"/>
          </p:nvPr>
        </p:nvSpPr>
        <p:spPr>
          <a:xfrm>
            <a:off x="2343432" y="8475808"/>
            <a:ext cx="2171140" cy="486352"/>
          </a:xfrm>
          <a:prstGeom prst="rect">
            <a:avLst/>
          </a:prstGeom>
        </p:spPr>
        <p:txBody>
          <a:bodyPr lIns="101882" tIns="50941" rIns="101882" bIns="50941"/>
          <a:lstStyle>
            <a:lvl1pPr>
              <a:defRPr>
                <a:ea typeface="Arial" charset="0"/>
              </a:defRPr>
            </a:lvl1pPr>
          </a:lstStyle>
          <a:p>
            <a:pPr>
              <a:defRPr/>
            </a:pPr>
            <a:endParaRPr lang="en-US"/>
          </a:p>
        </p:txBody>
      </p:sp>
      <p:sp>
        <p:nvSpPr>
          <p:cNvPr id="6" name="Slide Number Placeholder 5"/>
          <p:cNvSpPr>
            <a:spLocks noGrp="1"/>
          </p:cNvSpPr>
          <p:nvPr>
            <p:ph type="sldNum" sz="quarter" idx="12"/>
          </p:nvPr>
        </p:nvSpPr>
        <p:spPr>
          <a:xfrm>
            <a:off x="4915182" y="8475808"/>
            <a:ext cx="1599640" cy="486352"/>
          </a:xfrm>
          <a:prstGeom prst="rect">
            <a:avLst/>
          </a:prstGeom>
        </p:spPr>
        <p:txBody>
          <a:bodyPr vert="horz" wrap="square" lIns="101882" tIns="50941" rIns="101882" bIns="50941" numCol="1" anchor="t" anchorCtr="0" compatLnSpc="1">
            <a:prstTxWarp prst="textNoShape">
              <a:avLst/>
            </a:prstTxWarp>
          </a:bodyPr>
          <a:lstStyle>
            <a:lvl1pPr>
              <a:defRPr/>
            </a:lvl1pPr>
          </a:lstStyle>
          <a:p>
            <a:pPr>
              <a:defRPr/>
            </a:pPr>
            <a:fld id="{F6ABDCA3-8D80-40A3-A82E-718FB687D209}"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8" name="TextBox 4"/>
          <p:cNvSpPr txBox="1">
            <a:spLocks noChangeArrowheads="1"/>
          </p:cNvSpPr>
          <p:nvPr userDrawn="1"/>
        </p:nvSpPr>
        <p:spPr bwMode="auto">
          <a:xfrm>
            <a:off x="414619" y="531090"/>
            <a:ext cx="184731" cy="369332"/>
          </a:xfrm>
          <a:prstGeom prst="rect">
            <a:avLst/>
          </a:prstGeom>
          <a:noFill/>
          <a:ln>
            <a:noFill/>
          </a:ln>
          <a:extLst>
            <a:ext uri="{909E8E84-426E-40DD-AFC4-6F175D3DCCD1}"/>
            <a:ext uri="{91240B29-F687-4F45-9708-019B960494DF}"/>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defTabSz="457200" eaLnBrk="0" fontAlgn="base" hangingPunct="0">
              <a:spcBef>
                <a:spcPct val="0"/>
              </a:spcBef>
              <a:spcAft>
                <a:spcPct val="0"/>
              </a:spcAft>
              <a:defRPr>
                <a:solidFill>
                  <a:schemeClr val="tx1"/>
                </a:solidFill>
                <a:latin typeface="Arial" charset="0"/>
                <a:cs typeface="Arial" charset="0"/>
              </a:defRPr>
            </a:lvl6pPr>
            <a:lvl7pPr marL="2971800" indent="-228600" defTabSz="457200" eaLnBrk="0" fontAlgn="base" hangingPunct="0">
              <a:spcBef>
                <a:spcPct val="0"/>
              </a:spcBef>
              <a:spcAft>
                <a:spcPct val="0"/>
              </a:spcAft>
              <a:defRPr>
                <a:solidFill>
                  <a:schemeClr val="tx1"/>
                </a:solidFill>
                <a:latin typeface="Arial" charset="0"/>
                <a:cs typeface="Arial" charset="0"/>
              </a:defRPr>
            </a:lvl7pPr>
            <a:lvl8pPr marL="3429000" indent="-228600" defTabSz="457200" eaLnBrk="0" fontAlgn="base" hangingPunct="0">
              <a:spcBef>
                <a:spcPct val="0"/>
              </a:spcBef>
              <a:spcAft>
                <a:spcPct val="0"/>
              </a:spcAft>
              <a:defRPr>
                <a:solidFill>
                  <a:schemeClr val="tx1"/>
                </a:solidFill>
                <a:latin typeface="Arial" charset="0"/>
                <a:cs typeface="Arial" charset="0"/>
              </a:defRPr>
            </a:lvl8pPr>
            <a:lvl9pPr marL="3886200" indent="-228600" defTabSz="4572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dirty="0" smtClean="0">
              <a:latin typeface="Calibri" pitchFamily="34" charset="0"/>
            </a:endParaRPr>
          </a:p>
        </p:txBody>
      </p:sp>
      <p:sp>
        <p:nvSpPr>
          <p:cNvPr id="1029" name="TextBox 6"/>
          <p:cNvSpPr txBox="1">
            <a:spLocks noChangeArrowheads="1"/>
          </p:cNvSpPr>
          <p:nvPr userDrawn="1"/>
        </p:nvSpPr>
        <p:spPr bwMode="auto">
          <a:xfrm>
            <a:off x="0" y="304800"/>
            <a:ext cx="6858000" cy="276999"/>
          </a:xfrm>
          <a:prstGeom prst="rect">
            <a:avLst/>
          </a:prstGeom>
          <a:solidFill>
            <a:schemeClr val="tx1"/>
          </a:solidFill>
          <a:ln>
            <a:noFill/>
          </a:ln>
          <a:extLst>
            <a:ext uri="{91240B29-F687-4F45-9708-019B960494DF}"/>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defTabSz="457200" eaLnBrk="0" fontAlgn="base" hangingPunct="0">
              <a:spcBef>
                <a:spcPct val="0"/>
              </a:spcBef>
              <a:spcAft>
                <a:spcPct val="0"/>
              </a:spcAft>
              <a:defRPr>
                <a:solidFill>
                  <a:schemeClr val="tx1"/>
                </a:solidFill>
                <a:latin typeface="Arial" charset="0"/>
                <a:cs typeface="Arial" charset="0"/>
              </a:defRPr>
            </a:lvl6pPr>
            <a:lvl7pPr marL="2971800" indent="-228600" defTabSz="457200" eaLnBrk="0" fontAlgn="base" hangingPunct="0">
              <a:spcBef>
                <a:spcPct val="0"/>
              </a:spcBef>
              <a:spcAft>
                <a:spcPct val="0"/>
              </a:spcAft>
              <a:defRPr>
                <a:solidFill>
                  <a:schemeClr val="tx1"/>
                </a:solidFill>
                <a:latin typeface="Arial" charset="0"/>
                <a:cs typeface="Arial" charset="0"/>
              </a:defRPr>
            </a:lvl7pPr>
            <a:lvl8pPr marL="3429000" indent="-228600" defTabSz="457200" eaLnBrk="0" fontAlgn="base" hangingPunct="0">
              <a:spcBef>
                <a:spcPct val="0"/>
              </a:spcBef>
              <a:spcAft>
                <a:spcPct val="0"/>
              </a:spcAft>
              <a:defRPr>
                <a:solidFill>
                  <a:schemeClr val="tx1"/>
                </a:solidFill>
                <a:latin typeface="Arial" charset="0"/>
                <a:cs typeface="Arial" charset="0"/>
              </a:defRPr>
            </a:lvl8pPr>
            <a:lvl9pPr marL="3886200" indent="-228600" defTabSz="457200" eaLnBrk="0" fontAlgn="base" hangingPunct="0">
              <a:spcBef>
                <a:spcPct val="0"/>
              </a:spcBef>
              <a:spcAft>
                <a:spcPct val="0"/>
              </a:spcAft>
              <a:defRPr>
                <a:solidFill>
                  <a:schemeClr val="tx1"/>
                </a:solidFill>
                <a:latin typeface="Arial" charset="0"/>
                <a:cs typeface="Arial" charset="0"/>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solidFill>
                  <a:schemeClr val="bg1"/>
                </a:solidFill>
                <a:latin typeface="Arial" pitchFamily="34" charset="0"/>
                <a:ea typeface="Arial Unicode MS" pitchFamily="34" charset="-128"/>
                <a:cs typeface="Arial" pitchFamily="34" charset="0"/>
              </a:rPr>
              <a:t>    Ames Research</a:t>
            </a:r>
            <a:r>
              <a:rPr lang="en-US" sz="1200" b="1" baseline="0" dirty="0" smtClean="0">
                <a:solidFill>
                  <a:schemeClr val="bg1"/>
                </a:solidFill>
                <a:latin typeface="Arial" pitchFamily="34" charset="0"/>
                <a:ea typeface="Arial Unicode MS" pitchFamily="34" charset="-128"/>
                <a:cs typeface="Arial" pitchFamily="34" charset="0"/>
              </a:rPr>
              <a:t> Center</a:t>
            </a:r>
            <a:r>
              <a:rPr lang="en-US" sz="1200" dirty="0" smtClean="0">
                <a:solidFill>
                  <a:schemeClr val="bg1"/>
                </a:solidFill>
                <a:latin typeface="Arial" pitchFamily="34" charset="0"/>
                <a:cs typeface="Arial" pitchFamily="34" charset="0"/>
              </a:rPr>
              <a:t>                                                                                   </a:t>
            </a:r>
            <a:r>
              <a:rPr lang="en-US" sz="1200" dirty="0" smtClean="0">
                <a:solidFill>
                  <a:schemeClr val="bg1"/>
                </a:solidFill>
                <a:latin typeface="Arial" pitchFamily="34" charset="0"/>
                <a:cs typeface="Arial" pitchFamily="34" charset="0"/>
              </a:rPr>
              <a:t>SUMMER </a:t>
            </a:r>
            <a:r>
              <a:rPr lang="en-US" sz="1200" dirty="0" smtClean="0">
                <a:solidFill>
                  <a:schemeClr val="bg1"/>
                </a:solidFill>
                <a:latin typeface="Arial" pitchFamily="34" charset="0"/>
                <a:cs typeface="Arial" pitchFamily="34" charset="0"/>
              </a:rPr>
              <a:t>2012</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ヒラギノ角ゴ Pro W3" charset="-128"/>
          <a:cs typeface="ヒラギノ角ゴ Pro W3" charset="-128"/>
        </a:defRPr>
      </a:lvl1pPr>
      <a:lvl2pPr algn="ctr" defTabSz="457200" rtl="0" eaLnBrk="0" fontAlgn="base" hangingPunct="0">
        <a:spcBef>
          <a:spcPct val="0"/>
        </a:spcBef>
        <a:spcAft>
          <a:spcPct val="0"/>
        </a:spcAft>
        <a:defRPr sz="4400">
          <a:solidFill>
            <a:schemeClr val="tx1"/>
          </a:solidFill>
          <a:latin typeface="Calibri" pitchFamily="34" charset="0"/>
          <a:ea typeface="ヒラギノ角ゴ Pro W3" charset="-128"/>
          <a:cs typeface="ヒラギノ角ゴ Pro W3" charset="-128"/>
        </a:defRPr>
      </a:lvl2pPr>
      <a:lvl3pPr algn="ctr" defTabSz="457200" rtl="0" eaLnBrk="0" fontAlgn="base" hangingPunct="0">
        <a:spcBef>
          <a:spcPct val="0"/>
        </a:spcBef>
        <a:spcAft>
          <a:spcPct val="0"/>
        </a:spcAft>
        <a:defRPr sz="4400">
          <a:solidFill>
            <a:schemeClr val="tx1"/>
          </a:solidFill>
          <a:latin typeface="Calibri" pitchFamily="34" charset="0"/>
          <a:ea typeface="ヒラギノ角ゴ Pro W3" charset="-128"/>
          <a:cs typeface="ヒラギノ角ゴ Pro W3" charset="-128"/>
        </a:defRPr>
      </a:lvl3pPr>
      <a:lvl4pPr algn="ctr" defTabSz="457200" rtl="0" eaLnBrk="0" fontAlgn="base" hangingPunct="0">
        <a:spcBef>
          <a:spcPct val="0"/>
        </a:spcBef>
        <a:spcAft>
          <a:spcPct val="0"/>
        </a:spcAft>
        <a:defRPr sz="4400">
          <a:solidFill>
            <a:schemeClr val="tx1"/>
          </a:solidFill>
          <a:latin typeface="Calibri" pitchFamily="34" charset="0"/>
          <a:ea typeface="ヒラギノ角ゴ Pro W3" charset="-128"/>
          <a:cs typeface="ヒラギノ角ゴ Pro W3" charset="-128"/>
        </a:defRPr>
      </a:lvl4pPr>
      <a:lvl5pPr algn="ctr" defTabSz="457200" rtl="0" eaLnBrk="0" fontAlgn="base" hangingPunct="0">
        <a:spcBef>
          <a:spcPct val="0"/>
        </a:spcBef>
        <a:spcAft>
          <a:spcPct val="0"/>
        </a:spcAft>
        <a:defRPr sz="4400">
          <a:solidFill>
            <a:schemeClr val="tx1"/>
          </a:solidFill>
          <a:latin typeface="Calibri" pitchFamily="34" charset="0"/>
          <a:ea typeface="ヒラギノ角ゴ Pro W3" charset="-128"/>
          <a:cs typeface="ヒラギノ角ゴ Pro W3"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ヒラギノ角ゴ Pro W3" charset="-128"/>
          <a:cs typeface="ヒラギノ角ゴ Pro W3"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ヒラギノ角ゴ Pro W3"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ヒラギノ角ゴ Pro W3"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ヒラギノ角ゴ Pro W3"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ヒラギノ角ゴ Pro W3"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8900" y="1549400"/>
            <a:ext cx="3989388" cy="369888"/>
          </a:xfrm>
          <a:prstGeom prst="rect">
            <a:avLst/>
          </a:prstGeom>
          <a:noFill/>
        </p:spPr>
        <p:txBody>
          <a:bodyPr wrap="none">
            <a:spAutoFit/>
          </a:bodyPr>
          <a:lstStyle/>
          <a:p>
            <a:pPr>
              <a:defRPr/>
            </a:pPr>
            <a:r>
              <a:rPr lang="en-US" b="1" dirty="0">
                <a:solidFill>
                  <a:schemeClr val="tx2">
                    <a:lumMod val="75000"/>
                  </a:schemeClr>
                </a:solidFill>
                <a:latin typeface="Arial"/>
                <a:ea typeface="Arial" charset="0"/>
              </a:rPr>
              <a:t>Brian Bole, </a:t>
            </a:r>
            <a:r>
              <a:rPr lang="en-US" sz="1400" i="1" dirty="0">
                <a:solidFill>
                  <a:schemeClr val="tx2">
                    <a:lumMod val="75000"/>
                  </a:schemeClr>
                </a:solidFill>
                <a:latin typeface="Arial"/>
                <a:ea typeface="Arial" charset="0"/>
              </a:rPr>
              <a:t>Georgia Institute of Technology</a:t>
            </a:r>
          </a:p>
        </p:txBody>
      </p:sp>
      <p:sp>
        <p:nvSpPr>
          <p:cNvPr id="3" name="TextBox 10"/>
          <p:cNvSpPr txBox="1">
            <a:spLocks noChangeArrowheads="1"/>
          </p:cNvSpPr>
          <p:nvPr/>
        </p:nvSpPr>
        <p:spPr bwMode="auto">
          <a:xfrm>
            <a:off x="2628900" y="1870075"/>
            <a:ext cx="4191000" cy="646113"/>
          </a:xfrm>
          <a:prstGeom prst="rect">
            <a:avLst/>
          </a:prstGeom>
          <a:noFill/>
          <a:ln w="9525">
            <a:noFill/>
            <a:miter lim="800000"/>
            <a:headEnd/>
            <a:tailEnd/>
          </a:ln>
        </p:spPr>
        <p:txBody>
          <a:bodyPr>
            <a:spAutoFit/>
          </a:bodyPr>
          <a:lstStyle/>
          <a:p>
            <a:r>
              <a:rPr lang="en-US"/>
              <a:t>Graduate Student Research Program (GSRP)</a:t>
            </a:r>
          </a:p>
        </p:txBody>
      </p:sp>
      <p:sp>
        <p:nvSpPr>
          <p:cNvPr id="4" name="TextBox 11"/>
          <p:cNvSpPr txBox="1">
            <a:spLocks noChangeArrowheads="1"/>
          </p:cNvSpPr>
          <p:nvPr/>
        </p:nvSpPr>
        <p:spPr bwMode="auto">
          <a:xfrm>
            <a:off x="2630488" y="2803525"/>
            <a:ext cx="1365250" cy="276225"/>
          </a:xfrm>
          <a:prstGeom prst="rect">
            <a:avLst/>
          </a:prstGeom>
          <a:noFill/>
          <a:ln w="9525">
            <a:noFill/>
            <a:miter lim="800000"/>
            <a:headEnd/>
            <a:tailEnd/>
          </a:ln>
        </p:spPr>
        <p:txBody>
          <a:bodyPr wrap="none">
            <a:spAutoFit/>
          </a:bodyPr>
          <a:lstStyle/>
          <a:p>
            <a:r>
              <a:rPr lang="en-US" sz="1200" b="1">
                <a:solidFill>
                  <a:srgbClr val="17375E"/>
                </a:solidFill>
              </a:rPr>
              <a:t>Ph.D. Candidate</a:t>
            </a:r>
            <a:endParaRPr lang="en-US" sz="1200"/>
          </a:p>
        </p:txBody>
      </p:sp>
      <p:sp>
        <p:nvSpPr>
          <p:cNvPr id="5" name="TextBox 12"/>
          <p:cNvSpPr txBox="1">
            <a:spLocks noChangeArrowheads="1"/>
          </p:cNvSpPr>
          <p:nvPr/>
        </p:nvSpPr>
        <p:spPr bwMode="auto">
          <a:xfrm>
            <a:off x="4114800" y="2819400"/>
            <a:ext cx="2366962" cy="830263"/>
          </a:xfrm>
          <a:prstGeom prst="rect">
            <a:avLst/>
          </a:prstGeom>
          <a:noFill/>
          <a:ln w="9525">
            <a:noFill/>
            <a:miter lim="800000"/>
            <a:headEnd/>
            <a:tailEnd/>
          </a:ln>
        </p:spPr>
        <p:txBody>
          <a:bodyPr>
            <a:spAutoFit/>
          </a:bodyPr>
          <a:lstStyle/>
          <a:p>
            <a:r>
              <a:rPr lang="en-US" sz="1200" b="1" dirty="0">
                <a:solidFill>
                  <a:srgbClr val="17375E"/>
                </a:solidFill>
              </a:rPr>
              <a:t>Mentor: Kai Goebel</a:t>
            </a:r>
          </a:p>
          <a:p>
            <a:r>
              <a:rPr lang="en-US" sz="1200" b="1" dirty="0">
                <a:solidFill>
                  <a:srgbClr val="17375E"/>
                </a:solidFill>
              </a:rPr>
              <a:t>Code: TI</a:t>
            </a:r>
          </a:p>
          <a:p>
            <a:r>
              <a:rPr lang="en-US" sz="1200" b="1" dirty="0">
                <a:solidFill>
                  <a:srgbClr val="17375E"/>
                </a:solidFill>
              </a:rPr>
              <a:t>Discovery and Systems Health (</a:t>
            </a:r>
            <a:r>
              <a:rPr lang="en-US" sz="1200" b="1" dirty="0" err="1">
                <a:solidFill>
                  <a:srgbClr val="17375E"/>
                </a:solidFill>
              </a:rPr>
              <a:t>DaSH</a:t>
            </a:r>
            <a:r>
              <a:rPr lang="en-US" sz="1200" b="1" dirty="0">
                <a:solidFill>
                  <a:srgbClr val="17375E"/>
                </a:solidFill>
              </a:rPr>
              <a:t>) Branch</a:t>
            </a:r>
            <a:endParaRPr lang="en-US" sz="1200" dirty="0"/>
          </a:p>
        </p:txBody>
      </p:sp>
      <p:cxnSp>
        <p:nvCxnSpPr>
          <p:cNvPr id="6" name="Straight Connector 5"/>
          <p:cNvCxnSpPr/>
          <p:nvPr/>
        </p:nvCxnSpPr>
        <p:spPr>
          <a:xfrm>
            <a:off x="4097338" y="2854325"/>
            <a:ext cx="0" cy="676275"/>
          </a:xfrm>
          <a:prstGeom prst="line">
            <a:avLst/>
          </a:prstGeom>
        </p:spPr>
        <p:style>
          <a:lnRef idx="1">
            <a:schemeClr val="accent1"/>
          </a:lnRef>
          <a:fillRef idx="0">
            <a:schemeClr val="accent1"/>
          </a:fillRef>
          <a:effectRef idx="0">
            <a:schemeClr val="accent1"/>
          </a:effectRef>
          <a:fontRef idx="minor">
            <a:schemeClr val="tx1"/>
          </a:fontRef>
        </p:style>
      </p:cxnSp>
      <p:sp>
        <p:nvSpPr>
          <p:cNvPr id="7" name="TextBox 16"/>
          <p:cNvSpPr txBox="1">
            <a:spLocks noChangeArrowheads="1"/>
          </p:cNvSpPr>
          <p:nvPr/>
        </p:nvSpPr>
        <p:spPr bwMode="auto">
          <a:xfrm>
            <a:off x="152400" y="3733800"/>
            <a:ext cx="5943600" cy="615553"/>
          </a:xfrm>
          <a:prstGeom prst="rect">
            <a:avLst/>
          </a:prstGeom>
          <a:noFill/>
          <a:ln w="9525">
            <a:noFill/>
            <a:miter lim="800000"/>
            <a:headEnd/>
            <a:tailEnd/>
          </a:ln>
        </p:spPr>
        <p:txBody>
          <a:bodyPr wrap="square">
            <a:spAutoFit/>
          </a:bodyPr>
          <a:lstStyle/>
          <a:p>
            <a:pPr algn="ctr"/>
            <a:r>
              <a:rPr lang="en-US" sz="1700" b="1" dirty="0">
                <a:solidFill>
                  <a:srgbClr val="17375E"/>
                </a:solidFill>
                <a:latin typeface="Arial Bold" charset="0"/>
                <a:cs typeface="Arial Bold" charset="0"/>
              </a:rPr>
              <a:t>A Stochastic Optimization Paradigm for Assessing and Managing the Risk Posed by Growing Fault Modes</a:t>
            </a:r>
          </a:p>
        </p:txBody>
      </p:sp>
      <p:sp>
        <p:nvSpPr>
          <p:cNvPr id="8" name="TextBox 17"/>
          <p:cNvSpPr txBox="1">
            <a:spLocks noChangeArrowheads="1"/>
          </p:cNvSpPr>
          <p:nvPr/>
        </p:nvSpPr>
        <p:spPr bwMode="auto">
          <a:xfrm>
            <a:off x="381000" y="4648200"/>
            <a:ext cx="5638800" cy="3046988"/>
          </a:xfrm>
          <a:prstGeom prst="rect">
            <a:avLst/>
          </a:prstGeom>
          <a:noFill/>
          <a:ln w="9525">
            <a:noFill/>
            <a:miter lim="800000"/>
            <a:headEnd/>
            <a:tailEnd/>
          </a:ln>
        </p:spPr>
        <p:txBody>
          <a:bodyPr wrap="square">
            <a:spAutoFit/>
          </a:bodyPr>
          <a:lstStyle/>
          <a:p>
            <a:pPr algn="just"/>
            <a:r>
              <a:rPr lang="en-US" sz="1200" dirty="0"/>
              <a:t>It is an inescapable truth that no matter how well a system is designed it will degrade, and if degrading parts are not repaired or replaced the system will fail. Avoiding the expense and safety risks associated with failures is certainly a top priority in many systems; however, there is also a strong motivation not to be overly cautious in the design and maintenance of systems, due to the expense of maintenance and the undesirable sacrifices in performance and cost effectiveness incurred when systems are over designed for safety. In this research effort, an analytical approach is undertaken to incorporate future system and fault growth modeling uncertainties into probabilistic models for estimating the future effects of current control actions. A stochastic optimization paradigm is utilized to derive current control actions in terms of derived metrics that evaluate a relative aversion to probabilistic estimates of future control outcomes. Stochastic dynamic programming, a Markov model based stochastic optimization technique, is investigated for identifying control actions that best optimize derived risk metrics. Analysis of the stochastic optimization problem posed by battery charge depletion on a battery powered rover will illustrate some of the fundamental challenges associated with the general prognostics-based control design problem.</a:t>
            </a:r>
          </a:p>
        </p:txBody>
      </p:sp>
      <p:pic>
        <p:nvPicPr>
          <p:cNvPr id="9" name="Picture 8" descr="ACD11-0189-003.jpg"/>
          <p:cNvPicPr>
            <a:picLocks noChangeAspect="1"/>
          </p:cNvPicPr>
          <p:nvPr/>
        </p:nvPicPr>
        <p:blipFill>
          <a:blip r:embed="rId2" cstate="print"/>
          <a:srcRect/>
          <a:stretch>
            <a:fillRect/>
          </a:stretch>
        </p:blipFill>
        <p:spPr bwMode="auto">
          <a:xfrm>
            <a:off x="381000" y="1612900"/>
            <a:ext cx="2105025" cy="1787525"/>
          </a:xfrm>
          <a:prstGeom prst="rect">
            <a:avLst/>
          </a:prstGeom>
          <a:noFill/>
          <a:ln w="9525">
            <a:noFill/>
            <a:miter lim="800000"/>
            <a:headEnd/>
            <a:tailEnd/>
          </a:ln>
        </p:spPr>
      </p:pic>
      <p:sp>
        <p:nvSpPr>
          <p:cNvPr id="10" name="Slide Number Placeholder 10"/>
          <p:cNvSpPr txBox="1">
            <a:spLocks/>
          </p:cNvSpPr>
          <p:nvPr/>
        </p:nvSpPr>
        <p:spPr bwMode="auto">
          <a:xfrm>
            <a:off x="5570538" y="9348788"/>
            <a:ext cx="1812925" cy="534987"/>
          </a:xfrm>
          <a:prstGeom prst="rect">
            <a:avLst/>
          </a:prstGeom>
          <a:noFill/>
          <a:ln w="9525">
            <a:noFill/>
            <a:miter lim="800000"/>
            <a:headEnd/>
            <a:tailEnd/>
          </a:ln>
        </p:spPr>
        <p:txBody>
          <a:bodyPr lIns="101882" tIns="50941" rIns="101882" bIns="50941"/>
          <a:lstStyle/>
          <a:p>
            <a:fld id="{C06DA864-B599-4083-A260-E43B184BBFEA}" type="slidenum">
              <a:rPr lang="en-US"/>
              <a:pPr/>
              <a:t>1</a:t>
            </a:fld>
            <a:endParaRPr lang="en-US"/>
          </a:p>
        </p:txBody>
      </p:sp>
    </p:spTree>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25</TotalTime>
  <Words>261</Words>
  <Application>Microsoft Office PowerPoint</Application>
  <PresentationFormat>On-screen Show (4:3)</PresentationFormat>
  <Paragraphs>9</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1_Office Theme</vt:lpstr>
      <vt:lpstr>Slide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Likins, Daniel Thomas. (ARC-VE)[Universities Space Research Association (USRA)]</dc:creator>
  <cp:lastModifiedBy>jlbrow12</cp:lastModifiedBy>
  <cp:revision>6</cp:revision>
  <dcterms:created xsi:type="dcterms:W3CDTF">2006-08-16T00:00:00Z</dcterms:created>
  <dcterms:modified xsi:type="dcterms:W3CDTF">2012-05-25T00:15:30Z</dcterms:modified>
</cp:coreProperties>
</file>